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4" r:id="rId9"/>
    <p:sldId id="263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153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3886200"/>
            <a:ext cx="6858000" cy="990600"/>
          </a:xfrm>
        </p:spPr>
        <p:txBody>
          <a:bodyPr anchor="t" anchorCtr="0"/>
          <a:lstStyle>
            <a:lvl1pPr algn="r">
              <a:defRPr sz="3200"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53340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>
            <a:lvl1pPr>
              <a:defRPr sz="1400"/>
            </a:lvl1pPr>
          </a:lstStyle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1216152" y="6355080"/>
            <a:ext cx="1219200" cy="365760"/>
          </a:xfrm>
        </p:spPr>
        <p:txBody>
          <a:bodyPr/>
          <a:lstStyle/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Rectangle 20"/>
          <p:cNvSpPr/>
          <p:nvPr/>
        </p:nvSpPr>
        <p:spPr>
          <a:xfrm>
            <a:off x="904875" y="3648075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angle 32"/>
          <p:cNvSpPr/>
          <p:nvPr/>
        </p:nvSpPr>
        <p:spPr>
          <a:xfrm>
            <a:off x="914400" y="5048250"/>
            <a:ext cx="7315200" cy="68580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3648075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>
            <a:off x="914400" y="5048250"/>
            <a:ext cx="228600" cy="68580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Isosceles Triangle 7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5400000">
            <a:off x="3629607" y="3201952"/>
            <a:ext cx="585216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2971800"/>
            <a:ext cx="6858000" cy="1066800"/>
          </a:xfrm>
        </p:spPr>
        <p:txBody>
          <a:bodyPr anchor="t" anchorCtr="0"/>
          <a:lstStyle>
            <a:lvl1pPr algn="r">
              <a:buNone/>
              <a:defRPr sz="3200" b="0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4267200"/>
            <a:ext cx="6781800" cy="1143000"/>
          </a:xfrm>
        </p:spPr>
        <p:txBody>
          <a:bodyPr anchor="t" anchorCtr="0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/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69848" y="6355080"/>
            <a:ext cx="1520952" cy="365760"/>
          </a:xfrm>
        </p:spPr>
        <p:txBody>
          <a:bodyPr/>
          <a:lstStyle/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914400" y="2819400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914400" y="2819400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632198" y="1216152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85875"/>
            <a:ext cx="4040188" cy="685800"/>
          </a:xfrm>
          <a:noFill/>
          <a:ln>
            <a:noFill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8200" y="1295400"/>
            <a:ext cx="4041775" cy="685800"/>
          </a:xfrm>
          <a:noFill/>
          <a:ln>
            <a:noFill/>
          </a:ln>
        </p:spPr>
        <p:txBody>
          <a:bodyPr lIns="91440" anchor="b" anchorCtr="0"/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648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Isosceles Triangle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" name="Straight Connector 4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Isosceles Triangle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24600" y="304800"/>
            <a:ext cx="2514600" cy="838200"/>
          </a:xfrm>
        </p:spPr>
        <p:txBody>
          <a:bodyPr anchor="b" anchorCtr="0">
            <a:noAutofit/>
          </a:bodyPr>
          <a:lstStyle>
            <a:lvl1pPr algn="l">
              <a:buNone/>
              <a:defRPr sz="2000" b="1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324600" y="1219200"/>
            <a:ext cx="2514600" cy="4843463"/>
          </a:xfrm>
        </p:spPr>
        <p:txBody>
          <a:bodyPr/>
          <a:lstStyle>
            <a:lvl1pPr marL="0" indent="0">
              <a:lnSpc>
                <a:spcPts val="22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 rot="5400000">
            <a:off x="3160645" y="3324225"/>
            <a:ext cx="603504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Isosceles Triangle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Content Placeholder 11"/>
          <p:cNvSpPr>
            <a:spLocks noGrp="1"/>
          </p:cNvSpPr>
          <p:nvPr>
            <p:ph sz="quarter" idx="1"/>
          </p:nvPr>
        </p:nvSpPr>
        <p:spPr>
          <a:xfrm>
            <a:off x="304800" y="304800"/>
            <a:ext cx="5715000" cy="5715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00856"/>
            <a:ext cx="8229600" cy="674688"/>
          </a:xfrm>
          <a:ln>
            <a:solidFill>
              <a:schemeClr val="accent1"/>
            </a:solidFill>
          </a:ln>
        </p:spPr>
        <p:txBody>
          <a:bodyPr lIns="274320" anchor="ctr"/>
          <a:lstStyle>
            <a:lvl1pPr algn="r">
              <a:buNone/>
              <a:defRPr sz="2000" b="0"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57200" y="1905000"/>
            <a:ext cx="8229600" cy="4270248"/>
          </a:xfrm>
          <a:solidFill>
            <a:schemeClr val="tx1">
              <a:shade val="50000"/>
            </a:schemeClr>
          </a:solidFill>
          <a:ln>
            <a:noFill/>
          </a:ln>
          <a:effectLst/>
        </p:spPr>
        <p:txBody>
          <a:bodyPr/>
          <a:lstStyle>
            <a:lvl1pPr marL="0" indent="0">
              <a:spcBef>
                <a:spcPts val="600"/>
              </a:spcBef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19200"/>
            <a:ext cx="8229600" cy="533400"/>
          </a:xfrm>
        </p:spPr>
        <p:txBody>
          <a:bodyPr anchor="ctr" anchorCtr="0"/>
          <a:lstStyle>
            <a:lvl1pPr marL="0" indent="0" algn="l">
              <a:buFontTx/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Isosceles Triangle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457200" y="500856"/>
            <a:ext cx="182880" cy="68580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</p:spPr>
        <p:txBody>
          <a:bodyPr vert="horz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219200"/>
            <a:ext cx="8229600" cy="4910328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400800" y="6356350"/>
            <a:ext cx="2289048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B724CC50-FF58-4956-B004-6DA0055F50F0}" type="datetimeFigureOut">
              <a:rPr lang="en-US" smtClean="0"/>
              <a:pPr/>
              <a:t>12/9/2011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2898648" y="6356350"/>
            <a:ext cx="3505200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612648" y="6356350"/>
            <a:ext cx="19812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FF65C013-BD21-45E5-80A8-E2656638A52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8" name="Straight Connector 2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Straight Connector 28"/>
          <p:cNvSpPr>
            <a:spLocks noChangeShapeType="1"/>
          </p:cNvSpPr>
          <p:nvPr/>
        </p:nvSpPr>
        <p:spPr bwMode="auto">
          <a:xfrm>
            <a:off x="457200" y="114300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Isosceles Triangle 9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Char char="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ts val="500"/>
        </a:spcBef>
        <a:buClr>
          <a:schemeClr val="accent2"/>
        </a:buClr>
        <a:buSzPct val="76000"/>
        <a:buFont typeface="Wingdings 3"/>
        <a:buChar char=""/>
        <a:defRPr kumimoji="0" sz="23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Char char="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Char char="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Char char="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hyperlink" Target="http://bushong.net/dawn/about/college/ids100/history.shtml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Interest Groups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en-US" dirty="0" smtClean="0"/>
              <a:t>Colorado Civic Standard</a:t>
            </a:r>
          </a:p>
          <a:p>
            <a:r>
              <a:rPr lang="en-US" b="1" dirty="0"/>
              <a:t>4.2f  </a:t>
            </a:r>
            <a:r>
              <a:rPr lang="en-US" dirty="0"/>
              <a:t>Analyze how court decisions, legislative debates, and various and diverse groups have helped to preserve, develop, and interpret the rights and ideals of the American system of government (DOK 2-3)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Interest Groups go by a </a:t>
            </a:r>
            <a:br>
              <a:rPr lang="en-US" dirty="0" smtClean="0"/>
            </a:br>
            <a:r>
              <a:rPr lang="en-US" dirty="0" smtClean="0"/>
              <a:t>Variety of Names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1981200" y="1600200"/>
            <a:ext cx="5257800" cy="3992563"/>
          </a:xfrm>
        </p:spPr>
        <p:txBody>
          <a:bodyPr anchor="ctr">
            <a:normAutofit/>
            <a:scene3d>
              <a:camera prst="orthographicFront"/>
              <a:lightRig rig="threePt" dir="t"/>
            </a:scene3d>
            <a:sp3d extrusionH="57150">
              <a:bevelT w="38100" h="38100" prst="relaxedInset"/>
              <a:extrusionClr>
                <a:schemeClr val="tx2">
                  <a:lumMod val="50000"/>
                </a:schemeClr>
              </a:extrusionClr>
            </a:sp3d>
          </a:bodyPr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Special Interests</a:t>
            </a:r>
          </a:p>
          <a:p>
            <a:pPr>
              <a:buNone/>
            </a:pPr>
            <a:r>
              <a:rPr lang="en-US" dirty="0" smtClean="0"/>
              <a:t>Pressure Groups</a:t>
            </a:r>
          </a:p>
          <a:p>
            <a:pPr>
              <a:buNone/>
            </a:pPr>
            <a:r>
              <a:rPr lang="en-US" dirty="0" smtClean="0"/>
              <a:t>Organized Interests</a:t>
            </a:r>
          </a:p>
          <a:p>
            <a:pPr>
              <a:buNone/>
            </a:pPr>
            <a:r>
              <a:rPr lang="en-US" dirty="0" smtClean="0"/>
              <a:t>Political Groups</a:t>
            </a:r>
          </a:p>
          <a:p>
            <a:pPr>
              <a:buNone/>
            </a:pPr>
            <a:r>
              <a:rPr lang="en-US" dirty="0" smtClean="0"/>
              <a:t>Lobby Groups</a:t>
            </a:r>
          </a:p>
          <a:p>
            <a:pPr>
              <a:buNone/>
            </a:pPr>
            <a:r>
              <a:rPr lang="en-US" dirty="0" smtClean="0"/>
              <a:t>Public Interest Groups</a:t>
            </a:r>
          </a:p>
          <a:p>
            <a:pPr>
              <a:buNone/>
            </a:pPr>
            <a:endParaRPr lang="en-US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609600" y="5410200"/>
            <a:ext cx="8153400" cy="52322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800" i="1" dirty="0" smtClean="0"/>
              <a:t>An organized group that tries to influence public policy.</a:t>
            </a:r>
            <a:endParaRPr lang="en-US" sz="2800" i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 Few Definitions: </a:t>
            </a:r>
            <a:br>
              <a:rPr lang="en-US" dirty="0" smtClean="0"/>
            </a:br>
            <a:r>
              <a:rPr lang="en-US" sz="2200" dirty="0" smtClean="0"/>
              <a:t>There are many more.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dirty="0"/>
              <a:t>Any association of individuals, whether formally organized or not, that attempts to influence public policy </a:t>
            </a:r>
            <a:endParaRPr lang="en-US" dirty="0" smtClean="0"/>
          </a:p>
          <a:p>
            <a:pPr lvl="1"/>
            <a:endParaRPr lang="en-US" dirty="0"/>
          </a:p>
          <a:p>
            <a:pPr lvl="1"/>
            <a:r>
              <a:rPr lang="en-US" dirty="0"/>
              <a:t>An organization which seeks or claims to represent people or organizations which share one or more common interests or ideals. </a:t>
            </a:r>
            <a:endParaRPr lang="en-US" dirty="0" smtClean="0"/>
          </a:p>
          <a:p>
            <a:pPr lvl="1"/>
            <a:endParaRPr lang="en-US" dirty="0"/>
          </a:p>
          <a:p>
            <a:pPr lvl="1"/>
            <a:r>
              <a:rPr lang="en-US" dirty="0"/>
              <a:t>A group that promotes their interests by attempting to influence government rather than by nominating candidates and seeking responsibility for management of government.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Organized Interests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marL="514350" indent="-514350">
              <a:buNone/>
            </a:pPr>
            <a:r>
              <a:rPr lang="en-US" b="1" dirty="0" smtClean="0"/>
              <a:t>Economic Interest Groups</a:t>
            </a:r>
          </a:p>
          <a:p>
            <a:pPr marL="914400" lvl="1" indent="-514350">
              <a:buNone/>
            </a:pPr>
            <a:r>
              <a:rPr lang="en-US" dirty="0" smtClean="0"/>
              <a:t>Promotes the financial interests of </a:t>
            </a:r>
            <a:r>
              <a:rPr lang="en-US" dirty="0" smtClean="0"/>
              <a:t>members</a:t>
            </a:r>
          </a:p>
          <a:p>
            <a:pPr marL="914400" lvl="1" indent="-514350">
              <a:buNone/>
            </a:pPr>
            <a:endParaRPr lang="en-US" dirty="0" smtClean="0"/>
          </a:p>
          <a:p>
            <a:pPr marL="514350" indent="-514350">
              <a:buNone/>
            </a:pPr>
            <a:r>
              <a:rPr lang="en-US" b="1" dirty="0" smtClean="0"/>
              <a:t>Public Interest Groups</a:t>
            </a:r>
          </a:p>
          <a:p>
            <a:pPr marL="914400" lvl="1" indent="-514350">
              <a:buNone/>
            </a:pPr>
            <a:r>
              <a:rPr lang="en-US" dirty="0" smtClean="0"/>
              <a:t>Collective good that will not selectively and materially benefit the members of the </a:t>
            </a:r>
            <a:r>
              <a:rPr lang="en-US" dirty="0" smtClean="0"/>
              <a:t>group</a:t>
            </a:r>
          </a:p>
          <a:p>
            <a:pPr marL="914400" lvl="1" indent="-514350">
              <a:buNone/>
            </a:pPr>
            <a:endParaRPr lang="en-US" dirty="0" smtClean="0"/>
          </a:p>
          <a:p>
            <a:pPr marL="514350" indent="-514350">
              <a:buNone/>
            </a:pPr>
            <a:r>
              <a:rPr lang="en-US" b="1" dirty="0" smtClean="0"/>
              <a:t>Governmental Units</a:t>
            </a:r>
          </a:p>
          <a:p>
            <a:pPr marL="914400" lvl="1" indent="-514350">
              <a:buNone/>
            </a:pPr>
            <a:r>
              <a:rPr lang="en-US" dirty="0" smtClean="0"/>
              <a:t>States and local governments want to make sure their states get their fair share of federal dollars; money for roads, schools and poverty programs.</a:t>
            </a:r>
          </a:p>
          <a:p>
            <a:pPr marL="514350" indent="-514350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LOBBYISTS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800" dirty="0" smtClean="0"/>
              <a:t>Interest group representative who seeks to influence legislation that will benefit his or her organization through political persuasion. 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of 1</a:t>
            </a:r>
            <a:r>
              <a:rPr lang="en-US" baseline="30000" dirty="0" smtClean="0"/>
              <a:t>st</a:t>
            </a:r>
            <a:r>
              <a:rPr lang="en-US" dirty="0" smtClean="0"/>
              <a:t> Effective Lobbyist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r>
              <a:rPr lang="en-US" b="1" dirty="0" smtClean="0"/>
              <a:t>In 1861 the Central Pacific Railroad (later called the Southern Pacific) sent a lobbyist to Washington D.C. </a:t>
            </a:r>
          </a:p>
          <a:p>
            <a:r>
              <a:rPr lang="en-US" dirty="0" smtClean="0"/>
              <a:t>As a result they gained vast grants of land, subsidized loans. </a:t>
            </a:r>
          </a:p>
          <a:p>
            <a:r>
              <a:rPr lang="en-US" dirty="0" smtClean="0"/>
              <a:t>The lobbyists,  Thomas Judah, became the appointed secretary of the committees in both houses of Congress and was responsible for overseeing the regulations of the RR. 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sz="1800" dirty="0" smtClean="0"/>
              <a:t>Sources: </a:t>
            </a:r>
          </a:p>
          <a:p>
            <a:pPr>
              <a:buNone/>
            </a:pPr>
            <a:r>
              <a:rPr lang="en-US" sz="1700" dirty="0" smtClean="0">
                <a:hlinkClick r:id="rId2"/>
              </a:rPr>
              <a:t>http://bushong.net/dawn/about/college/ids100/history.shtml</a:t>
            </a:r>
            <a:endParaRPr lang="en-US" sz="1700" dirty="0" smtClean="0"/>
          </a:p>
          <a:p>
            <a:pPr>
              <a:buNone/>
            </a:pPr>
            <a:r>
              <a:rPr lang="en-US" sz="1700" dirty="0" smtClean="0"/>
              <a:t>O’Connor and </a:t>
            </a:r>
            <a:r>
              <a:rPr lang="en-US" sz="1700" dirty="0" err="1" smtClean="0"/>
              <a:t>Sabato</a:t>
            </a:r>
            <a:r>
              <a:rPr lang="en-US" sz="1700" dirty="0" smtClean="0"/>
              <a:t>, American Government, Continuity and Change, 2004 ed., </a:t>
            </a:r>
            <a:endParaRPr lang="en-US" sz="1700" dirty="0"/>
          </a:p>
        </p:txBody>
      </p:sp>
      <p:pic>
        <p:nvPicPr>
          <p:cNvPr id="5" name="Picture 4" descr="rail road.gif"/>
          <p:cNvPicPr>
            <a:picLocks noChangeAspect="1"/>
          </p:cNvPicPr>
          <p:nvPr/>
        </p:nvPicPr>
        <p:blipFill>
          <a:blip r:embed="rId3" cstate="print"/>
          <a:srcRect t="6000" b="34000"/>
          <a:stretch>
            <a:fillRect/>
          </a:stretch>
        </p:blipFill>
        <p:spPr>
          <a:xfrm>
            <a:off x="5105400" y="4267200"/>
            <a:ext cx="2857500" cy="1143000"/>
          </a:xfrm>
          <a:prstGeom prst="rect">
            <a:avLst/>
          </a:prstGeom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in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Origin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rigi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122</TotalTime>
  <Words>299</Words>
  <Application>Microsoft Office PowerPoint</Application>
  <PresentationFormat>On-screen Show (4:3)</PresentationFormat>
  <Paragraphs>37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Origin</vt:lpstr>
      <vt:lpstr>Interest Groups </vt:lpstr>
      <vt:lpstr>Interest Groups go by a  Variety of Names</vt:lpstr>
      <vt:lpstr>A Few Definitions:  There are many more.</vt:lpstr>
      <vt:lpstr>Organized Interests</vt:lpstr>
      <vt:lpstr>LOBBYISTS</vt:lpstr>
      <vt:lpstr>Example of 1st Effective Lobbyist</vt:lpstr>
      <vt:lpstr>Slide 7</vt:lpstr>
      <vt:lpstr>Slide 8</vt:lpstr>
      <vt:lpstr>Slide 9</vt:lpstr>
    </vt:vector>
  </TitlesOfParts>
  <Company>HP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Interest Groups</dc:title>
  <dc:creator>wnichols</dc:creator>
  <cp:lastModifiedBy>wnichols</cp:lastModifiedBy>
  <cp:revision>16</cp:revision>
  <dcterms:created xsi:type="dcterms:W3CDTF">2011-11-11T20:15:46Z</dcterms:created>
  <dcterms:modified xsi:type="dcterms:W3CDTF">2011-12-09T22:16:51Z</dcterms:modified>
</cp:coreProperties>
</file>

<file path=docProps/thumbnail.jpeg>
</file>